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810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804" r:id="rId34"/>
    <p:sldId id="717" r:id="rId35"/>
    <p:sldId id="726" r:id="rId36"/>
    <p:sldId id="740" r:id="rId37"/>
    <p:sldId id="802" r:id="rId38"/>
    <p:sldId id="805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806" r:id="rId50"/>
    <p:sldId id="786" r:id="rId51"/>
    <p:sldId id="718" r:id="rId52"/>
    <p:sldId id="728" r:id="rId53"/>
    <p:sldId id="807" r:id="rId54"/>
    <p:sldId id="730" r:id="rId55"/>
    <p:sldId id="792" r:id="rId56"/>
    <p:sldId id="793" r:id="rId57"/>
    <p:sldId id="729" r:id="rId58"/>
    <p:sldId id="796" r:id="rId59"/>
    <p:sldId id="702" r:id="rId60"/>
    <p:sldId id="703" r:id="rId61"/>
    <p:sldId id="808" r:id="rId62"/>
    <p:sldId id="704" r:id="rId63"/>
    <p:sldId id="803" r:id="rId64"/>
    <p:sldId id="809" r:id="rId65"/>
    <p:sldId id="719" r:id="rId66"/>
    <p:sldId id="766" r:id="rId67"/>
    <p:sldId id="734" r:id="rId68"/>
    <p:sldId id="732" r:id="rId69"/>
    <p:sldId id="720" r:id="rId70"/>
    <p:sldId id="811" r:id="rId71"/>
    <p:sldId id="812" r:id="rId72"/>
    <p:sldId id="768" r:id="rId73"/>
    <p:sldId id="813" r:id="rId74"/>
    <p:sldId id="814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0000FF"/>
    <a:srgbClr val="FFD400"/>
    <a:srgbClr val="00BAE8"/>
    <a:srgbClr val="F15A22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51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13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commentAuthors" Target="commentAuthors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0828104"/>
        <c:axId val="2085294264"/>
      </c:barChart>
      <c:catAx>
        <c:axId val="-2140828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2085294264"/>
        <c:crosses val="autoZero"/>
        <c:auto val="1"/>
        <c:lblAlgn val="ctr"/>
        <c:lblOffset val="100"/>
        <c:noMultiLvlLbl val="0"/>
      </c:catAx>
      <c:valAx>
        <c:axId val="2085294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2140828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718E1E6-845E-AF49-8CC9-817E3BB1887C}" type="presOf" srcId="{A9871D5A-5660-0D43-8A13-9E9419838753}" destId="{6334819E-9DAA-DB40-A726-C6BCBE31BBFD}" srcOrd="0" destOrd="0" presId="urn:microsoft.com/office/officeart/2005/8/layout/pyramid4"/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62CC7E52-91DE-B44C-83FC-FB1EC97B1D5B}" type="presOf" srcId="{3E8F932C-1FB5-6E4F-88F8-66046DDD68F1}" destId="{8419FEE2-1286-6148-8E6E-F32B2FD0B231}" srcOrd="0" destOrd="0" presId="urn:microsoft.com/office/officeart/2005/8/layout/pyramid4"/>
    <dgm:cxn modelId="{5DF2AE37-FCD1-D54E-9861-E2026908636B}" type="presOf" srcId="{AFF09982-0F4D-494B-9D40-D6D1C78FB0B9}" destId="{83A3451A-BDB5-4348-9291-3A6EC4EE6032}" srcOrd="0" destOrd="0" presId="urn:microsoft.com/office/officeart/2005/8/layout/pyramid4"/>
    <dgm:cxn modelId="{B2F6C451-FB06-9547-818B-8C04623A5115}" type="presOf" srcId="{9C2410A1-7241-4041-A590-68D05C86558B}" destId="{2C60184F-FD89-AE4A-BA84-0D63045333DE}" srcOrd="0" destOrd="0" presId="urn:microsoft.com/office/officeart/2005/8/layout/pyramid4"/>
    <dgm:cxn modelId="{A2DC153E-3D7C-D64D-9554-0D517C4A3A13}" type="presOf" srcId="{12ED873F-BD82-184D-9B78-F7F01B2FFE68}" destId="{C1E1C947-7703-4942-ACC9-93F1DA20FE1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81D17884-CE28-6A4B-8CA2-018662348378}" type="presParOf" srcId="{2C60184F-FD89-AE4A-BA84-0D63045333DE}" destId="{C1E1C947-7703-4942-ACC9-93F1DA20FE1D}" srcOrd="0" destOrd="0" presId="urn:microsoft.com/office/officeart/2005/8/layout/pyramid4"/>
    <dgm:cxn modelId="{9C92E610-4A57-A341-8CEB-B2D72A2A6F3D}" type="presParOf" srcId="{2C60184F-FD89-AE4A-BA84-0D63045333DE}" destId="{8419FEE2-1286-6148-8E6E-F32B2FD0B231}" srcOrd="1" destOrd="0" presId="urn:microsoft.com/office/officeart/2005/8/layout/pyramid4"/>
    <dgm:cxn modelId="{9C305D78-F562-954E-A6A6-2ED911192472}" type="presParOf" srcId="{2C60184F-FD89-AE4A-BA84-0D63045333DE}" destId="{83A3451A-BDB5-4348-9291-3A6EC4EE6032}" srcOrd="2" destOrd="0" presId="urn:microsoft.com/office/officeart/2005/8/layout/pyramid4"/>
    <dgm:cxn modelId="{39F9D395-F3C4-334E-9237-569CFCC162BA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18/04/06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技術面だけではなく、アジャイルなどのプロセス面についても、実験しながら見直し続けています。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に起票されたバグ修正だけにフォーカスしてしまい、その結果としての価値にまで視野が及ばない人が、残念ですが確実に増えつつあります。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smtClean="0"/>
              <a:t>の施策は、すべてこの観点に基づいて起案・実施・見直しをしています。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不毛な空中戦やマサカリの投げ合いによる消耗を避け、動いているもの（＝価値）を軸に会話することを狙っています。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短期間で動くものを見せ、それに基づいて会話します。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Vue,js</a:t>
            </a:r>
            <a:r>
              <a:rPr kumimoji="1" lang="ja-JP" altLang="en-US" dirty="0" smtClean="0"/>
              <a:t>をベースとした、自作の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テスト結果のレポーティングツールです。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テスト時のスクリーンショットを自動取得し、挙動を文字通り「見える化」しています。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502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98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例えば、ステージング環境の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を関係者が共用していてテストし辛い場合を考えましょう。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ステージング環境の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をコンテナ化し、テストする時だけ起動して、テストが終了したら破棄するという運用をすれば、解決することができます。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例えば前述の「壊しても良い仕組み」は、技術・組織両面で難易度が高いですが、実施する価値は大きいです。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一方で、全てを「難しく」解決する必要は、必ずしもありません。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さらにれは、社内外の関係者にも当てはまるプラクティスです。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今回の例では、社内の事例をお話します。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広くアプローチするシンプルな施策、成果物での会話から、新たな課題を発見・言語化できた例だと言えます。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02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この章のプラクティスは全て、この視点から考えると理解しやすくなります。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99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上記の例のレベルで課題認識・やりたいこと・会話が止まってしまう場合、それは真の課題にたどり着いていないことを示唆します。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ちなみにこの例は、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の真のニーズを明確化した例です。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単にテスト自動化をすれば良いわけではないことが、このことからも分かります。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同様の課題解決方法として、バリューストリームマップがあります。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LINE</a:t>
            </a:r>
            <a:r>
              <a:rPr kumimoji="1" lang="ja-JP" altLang="en-US" dirty="0" smtClean="0"/>
              <a:t>の場合、そもそも関係者全てを特定できていないなどの課題があり、バリューストリームマップではなく、こうした不安</a:t>
            </a:r>
            <a:r>
              <a:rPr kumimoji="1" lang="ja-JP" altLang="en-US" smtClean="0"/>
              <a:t>の聞き取りから始めています。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667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1018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4月 6日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4月 6日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18/04/06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14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5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hyperlink" Target="https://anagileway.wordpress.com/2016/10/07/modern-agile-jp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4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xunitpatterns.com/Goals%20of%20Test%20Automation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xunitpatterns.com/Goals%20of%20Test%20Automation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necorp/ss-82044236" TargetMode="External"/><Relationship Id="rId4" Type="http://schemas.openxmlformats.org/officeDocument/2006/relationships/hyperlink" Target="https://www.slideshare.net/linecorp/an-agile-way-as-an-set-at-line/linecorp/an-agile-way-as-an-set-at-lin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4月 6日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各自のロールに固執して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顧客価値に貢献できていない恐れ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（打合せ追加）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基本構成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</a:t>
            </a:r>
            <a:r>
              <a:rPr lang="ja-JP" altLang="en-US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6000" dirty="0">
                <a:solidFill>
                  <a:srgbClr val="0AC200"/>
                </a:solidFill>
              </a:rPr>
              <a:t>具体的</a:t>
            </a:r>
            <a:r>
              <a:rPr lang="ja-JP" altLang="en-US" sz="6000" dirty="0" smtClean="0">
                <a:solidFill>
                  <a:srgbClr val="0AC200"/>
                </a:solidFill>
              </a:rPr>
              <a:t>事例</a:t>
            </a:r>
            <a:endParaRPr lang="en-US" altLang="ja-JP" sz="6000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dirty="0" smtClean="0">
                <a:solidFill>
                  <a:srgbClr val="0AC200"/>
                </a:solidFill>
              </a:rPr>
              <a:t>＆プラクティス</a:t>
            </a:r>
            <a:endParaRPr lang="en-US" altLang="ja-JP" sz="6000" dirty="0">
              <a:solidFill>
                <a:srgbClr val="0AC2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549484"/>
            <a:ext cx="1080000" cy="66246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004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（例）テスト結果の可視化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テスト自動化エンジニアの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大園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博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昭が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開発・提供しています！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バグ検知も話しやすく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5" y="5092989"/>
            <a:ext cx="2160000" cy="1080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23312" y="5092989"/>
            <a:ext cx="2160000" cy="108000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u="sng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800" u="sng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8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1991684" y="5092989"/>
            <a:ext cx="5191627" cy="1080000"/>
          </a:xfrm>
          <a:prstGeom prst="rect">
            <a:avLst/>
          </a:prstGeom>
          <a:solidFill>
            <a:srgbClr val="0AC200"/>
          </a:solidFill>
          <a:ln w="6350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 dirty="0" smtClean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心と技の風車理論！</a:t>
            </a:r>
          </a:p>
        </p:txBody>
      </p:sp>
    </p:spTree>
    <p:extLst>
      <p:ext uri="{BB962C8B-B14F-4D97-AF65-F5344CB8AC3E}">
        <p14:creationId xmlns:p14="http://schemas.microsoft.com/office/powerpoint/2010/main" val="208461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インフラ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809625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プロダクトのハック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</a:t>
            </a:r>
            <a:r>
              <a:rPr lang="ja-JP" altLang="en-US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想定外の成果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新たな関係者とニーズの発見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・複数の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開発チームが関わっていることを発見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接点確立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新たに発見した関係者たちの抱えている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課題を共有し追加タスク化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過去の障害事例を入手→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次の改善のヒント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15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</a:rPr>
              <a:t>自動テスト</a:t>
            </a:r>
            <a:r>
              <a:rPr lang="ja-JP" altLang="en-US" sz="2800" dirty="0" smtClean="0">
                <a:solidFill>
                  <a:srgbClr val="7F7F7F"/>
                </a:solidFill>
              </a:rPr>
              <a:t>を、プロダクトハックのための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トライアル</a:t>
            </a:r>
            <a:r>
              <a:rPr lang="ja-JP" altLang="en-US" sz="2800" dirty="0">
                <a:solidFill>
                  <a:srgbClr val="0AC200"/>
                </a:solidFill>
              </a:rPr>
              <a:t>＆</a:t>
            </a:r>
            <a:r>
              <a:rPr lang="ja-JP" altLang="en-US" sz="2800" dirty="0" smtClean="0">
                <a:solidFill>
                  <a:srgbClr val="0AC200"/>
                </a:solidFill>
              </a:rPr>
              <a:t>エラーの手段</a:t>
            </a:r>
            <a:r>
              <a:rPr lang="ja-JP" altLang="en-US" sz="2800" dirty="0" smtClean="0">
                <a:solidFill>
                  <a:srgbClr val="7F7F7F"/>
                </a:solidFill>
              </a:rPr>
              <a:t>として活用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 dirty="0">
                <a:solidFill>
                  <a:srgbClr val="0AC200"/>
                </a:solidFill>
              </a:rPr>
              <a:t>シンプルな</a:t>
            </a:r>
            <a:r>
              <a:rPr lang="ja-JP" altLang="en-US" sz="2800" dirty="0" smtClean="0">
                <a:solidFill>
                  <a:srgbClr val="0AC200"/>
                </a:solidFill>
              </a:rPr>
              <a:t>施策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で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dirty="0" smtClean="0"/>
              <a:t>前提／背景</a:t>
            </a:r>
            <a:endParaRPr kumimoji="1" lang="ja-JP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漠然とした不安として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Smells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不安のシグナル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→本番障害増加に対して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ねらい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6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一連の改善を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全員がすぐ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には実施できない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リードする人の不在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改善に関する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知識を持たない人たちの存在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「ロールに忠実に」という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思い込み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ロールとサイロを乗り越えろ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専任のリーダーが初めは必要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プロダクトマネージャー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en-US" altLang="ja-JP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SET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4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indent="-442913">
              <a:buFont typeface="Arial" charset="0"/>
              <a:buChar char="•"/>
            </a:pPr>
            <a:r>
              <a:rPr lang="ja-JP" altLang="en-US" sz="4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エバンジェリスト</a:t>
            </a:r>
            <a:endParaRPr lang="en-US" altLang="ja-JP" sz="40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まとめ：乗り越えた先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多すぎるので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後日成果発表します！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個人</a:t>
            </a:r>
            <a:r>
              <a:rPr lang="ja-JP" altLang="en-US" sz="6000" b="1" dirty="0">
                <a:solidFill>
                  <a:srgbClr val="0AC200"/>
                </a:solidFill>
              </a:rPr>
              <a:t>・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チーム・</a:t>
            </a:r>
            <a:endParaRPr lang="en-US" altLang="ja-JP" sz="6000" b="1" dirty="0" smtClean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 dirty="0" smtClean="0">
                <a:solidFill>
                  <a:srgbClr val="0AC200"/>
                </a:solidFill>
              </a:rPr>
              <a:t>大企業病</a:t>
            </a:r>
            <a:r>
              <a:rPr lang="ja-JP" altLang="en-US" sz="6000" b="1" dirty="0">
                <a:solidFill>
                  <a:srgbClr val="0AC200"/>
                </a:solidFill>
              </a:rPr>
              <a:t>を回避</a:t>
            </a:r>
            <a:r>
              <a:rPr lang="ja-JP" altLang="en-US" sz="6000" b="1" dirty="0" smtClean="0">
                <a:solidFill>
                  <a:srgbClr val="0AC200"/>
                </a:solidFill>
              </a:rPr>
              <a:t>する！</a:t>
            </a:r>
            <a:endParaRPr lang="en-US" altLang="ja-JP" sz="6000" b="1" dirty="0" smtClean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0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Hack</a:t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everything!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 smtClean="0">
                <a:solidFill>
                  <a:srgbClr val="0AC200"/>
                </a:solidFill>
              </a:rPr>
              <a:t>And</a:t>
            </a:r>
            <a:r>
              <a:rPr lang="mr-IN" altLang="ja-JP" sz="8000" b="1" dirty="0" smtClean="0">
                <a:solidFill>
                  <a:srgbClr val="0AC200"/>
                </a:solidFill>
              </a:rPr>
              <a:t>…</a:t>
            </a:r>
            <a:r>
              <a:rPr lang="en-US" altLang="ja-JP" sz="8000" b="1" dirty="0" smtClean="0">
                <a:solidFill>
                  <a:srgbClr val="0AC200"/>
                </a:solidFill>
              </a:rPr>
              <a:t/>
            </a:r>
            <a:br>
              <a:rPr lang="en-US" altLang="ja-JP" sz="8000" b="1" dirty="0" smtClean="0">
                <a:solidFill>
                  <a:srgbClr val="0AC200"/>
                </a:solidFill>
              </a:rPr>
            </a:br>
            <a:r>
              <a:rPr lang="en-US" altLang="ja-JP" sz="8000" b="1" dirty="0" smtClean="0">
                <a:solidFill>
                  <a:srgbClr val="0AC200"/>
                </a:solidFill>
              </a:rPr>
              <a:t>Be happy!</a:t>
            </a:r>
            <a:endParaRPr kumimoji="1" lang="ja-JP" altLang="en-US" sz="8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3428</TotalTime>
  <Words>2542</Words>
  <Application>Microsoft Macintosh PowerPoint</Application>
  <PresentationFormat>画面に合わせる (4:3)</PresentationFormat>
  <Paragraphs>620</Paragraphs>
  <Slides>73</Slides>
  <Notes>68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75" baseType="lpstr">
      <vt:lpstr>Office テーマ</vt:lpstr>
      <vt:lpstr>1_Office テーマ</vt:lpstr>
      <vt:lpstr>心・技・態 -LINEにおける改善の真実-</vt:lpstr>
      <vt:lpstr>テーマ</vt:lpstr>
      <vt:lpstr>基本構成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PowerPoint プレゼンテーション</vt:lpstr>
      <vt:lpstr>改善を推進する理由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（例）テスト結果の可視化</vt:lpstr>
      <vt:lpstr>バグ検知も話しやすく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（例）本番APIのSmoke Test</vt:lpstr>
      <vt:lpstr>成果</vt:lpstr>
      <vt:lpstr>想定外の成果</vt:lpstr>
      <vt:lpstr>まとめ</vt:lpstr>
      <vt:lpstr>PowerPoint プレゼンテーション</vt:lpstr>
      <vt:lpstr>プラクティス・事例</vt:lpstr>
      <vt:lpstr>判断基準としての「3つのKPI」</vt:lpstr>
      <vt:lpstr>1. 課題発見と言語化</vt:lpstr>
      <vt:lpstr>Smells</vt:lpstr>
      <vt:lpstr>解決策</vt:lpstr>
      <vt:lpstr>2. インパクトを与える</vt:lpstr>
      <vt:lpstr>ねらい</vt:lpstr>
      <vt:lpstr>私のSET活動例 (1)</vt:lpstr>
      <vt:lpstr>私のSET活動例 (2)</vt:lpstr>
      <vt:lpstr>インパクトのインパクト例</vt:lpstr>
      <vt:lpstr>3. ソリューションリーダー</vt:lpstr>
      <vt:lpstr>ロールとサイロを乗り越えろ</vt:lpstr>
      <vt:lpstr>まとめ：乗り越えた先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改善を推進する理由</vt:lpstr>
      <vt:lpstr>改善のトライアングル</vt:lpstr>
      <vt:lpstr>3つのKPI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5817</cp:revision>
  <dcterms:created xsi:type="dcterms:W3CDTF">2016-11-21T06:16:44Z</dcterms:created>
  <dcterms:modified xsi:type="dcterms:W3CDTF">2018-04-06T11:35:57Z</dcterms:modified>
</cp:coreProperties>
</file>